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sldIdLst>
    <p:sldId id="256" r:id="rId2"/>
    <p:sldId id="257" r:id="rId3"/>
    <p:sldId id="269" r:id="rId4"/>
    <p:sldId id="266" r:id="rId5"/>
    <p:sldId id="268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7" r:id="rId1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120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61342F-2BCD-AF43-84D0-401C727B9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949" y="2125114"/>
            <a:ext cx="2257990" cy="893271"/>
          </a:xfrm>
          <a:prstGeom prst="rect">
            <a:avLst/>
          </a:prstGeom>
        </p:spPr>
      </p:pic>
      <p:sp>
        <p:nvSpPr>
          <p:cNvPr id="10" name="Shape 2">
            <a:extLst>
              <a:ext uri="{FF2B5EF4-FFF2-40B4-BE49-F238E27FC236}">
                <a16:creationId xmlns:a16="http://schemas.microsoft.com/office/drawing/2014/main" id="{B101FD20-D0F7-0744-8C1B-AEF2634E11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128" y="3170819"/>
            <a:ext cx="8033743" cy="466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Autofit/>
          </a:bodyPr>
          <a:lstStyle>
            <a:lvl1pPr algn="ctr">
              <a:defRPr sz="2200" b="0" i="0" spc="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DECK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D2E087-3444-AC43-944F-B156DB5D41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5625" y="3773488"/>
            <a:ext cx="8032750" cy="11699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89BBBF-E7AA-F448-8A20-145A3103857A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</p:spTree>
    <p:extLst>
      <p:ext uri="{BB962C8B-B14F-4D97-AF65-F5344CB8AC3E}">
        <p14:creationId xmlns:p14="http://schemas.microsoft.com/office/powerpoint/2010/main" val="347007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3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669E9C1-373B-6E4E-93FF-708EAA3397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70" r="-50070"/>
          <a:stretch/>
        </p:blipFill>
        <p:spPr>
          <a:xfrm>
            <a:off x="6421" y="0"/>
            <a:ext cx="9131157" cy="5143500"/>
          </a:xfrm>
          <a:prstGeom prst="rect">
            <a:avLst/>
          </a:prstGeom>
        </p:spPr>
      </p:pic>
      <p:sp>
        <p:nvSpPr>
          <p:cNvPr id="6" name="Shape 2">
            <a:extLst>
              <a:ext uri="{FF2B5EF4-FFF2-40B4-BE49-F238E27FC236}">
                <a16:creationId xmlns:a16="http://schemas.microsoft.com/office/drawing/2014/main" id="{6893F589-B8D1-C344-8C73-B65E53E926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2205" y="896958"/>
            <a:ext cx="4296068" cy="6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Autofit/>
          </a:bodyPr>
          <a:lstStyle>
            <a:lvl1pPr algn="l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D63FD9-6F3E-F044-8829-9EAF581EDB60}"/>
              </a:ext>
            </a:extLst>
          </p:cNvPr>
          <p:cNvSpPr txBox="1"/>
          <p:nvPr/>
        </p:nvSpPr>
        <p:spPr>
          <a:xfrm>
            <a:off x="4442204" y="4943449"/>
            <a:ext cx="4695374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6" name="Shape 12">
            <a:extLst>
              <a:ext uri="{FF2B5EF4-FFF2-40B4-BE49-F238E27FC236}">
                <a16:creationId xmlns:a16="http://schemas.microsoft.com/office/drawing/2014/main" id="{FF3A0B41-D7E0-8C49-8FE1-B450B48C751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748362-C24F-3647-9467-D5307C7A9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037B55BE-8F06-7D4B-97BD-2FD11316D96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436628" y="1787761"/>
            <a:ext cx="4296069" cy="2772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901700" indent="0">
              <a:buFont typeface="Wingdings" pitchFamily="2" charset="2"/>
              <a:buNone/>
              <a:tabLst/>
              <a:defRPr sz="11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>
            <a:extLst>
              <a:ext uri="{FF2B5EF4-FFF2-40B4-BE49-F238E27FC236}">
                <a16:creationId xmlns:a16="http://schemas.microsoft.com/office/drawing/2014/main" id="{73900952-20BF-E94D-9067-8AEBDC4DC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6322" y="334204"/>
            <a:ext cx="6377651" cy="6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D4E26C94-ADEB-F14A-A061-3EAB688F2B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2435" y="1040663"/>
            <a:ext cx="8125427" cy="1568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+mj-lt"/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2pPr>
            <a:lvl3pPr marL="7048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3pPr>
            <a:lvl4pPr marL="88900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621A4F-87CF-F241-A4EC-B6600133A15F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0" name="Shape 12">
            <a:extLst>
              <a:ext uri="{FF2B5EF4-FFF2-40B4-BE49-F238E27FC236}">
                <a16:creationId xmlns:a16="http://schemas.microsoft.com/office/drawing/2014/main" id="{C6C531A8-71CD-4B4C-9105-D487447C3BD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8F7161-1C48-F24B-BEE1-F344711FB4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53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487ABBD-BDD8-1647-96E4-B85A2A507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421" y="0"/>
            <a:ext cx="9131157" cy="5143500"/>
          </a:xfrm>
          <a:prstGeom prst="rect">
            <a:avLst/>
          </a:prstGeom>
        </p:spPr>
      </p:pic>
      <p:sp>
        <p:nvSpPr>
          <p:cNvPr id="6" name="Shape 2">
            <a:extLst>
              <a:ext uri="{FF2B5EF4-FFF2-40B4-BE49-F238E27FC236}">
                <a16:creationId xmlns:a16="http://schemas.microsoft.com/office/drawing/2014/main" id="{2B0D96B7-376A-704C-B021-3C8FEB5706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6322" y="2542478"/>
            <a:ext cx="6377651" cy="819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41E5CED7-12DA-A64F-BFD6-3BDFCFD77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0993" y="3369850"/>
            <a:ext cx="8268312" cy="1614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2pPr>
            <a:lvl3pPr marL="7048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3pPr>
            <a:lvl4pPr marL="88900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27C314-F28C-FA4D-9E02-B2CF7FDDA81E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2" name="Shape 12">
            <a:extLst>
              <a:ext uri="{FF2B5EF4-FFF2-40B4-BE49-F238E27FC236}">
                <a16:creationId xmlns:a16="http://schemas.microsoft.com/office/drawing/2014/main" id="{2997D875-4E76-8E40-AAAB-89365C38784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9D6EC3-F879-A34B-AFB7-A9EB349B7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823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">
            <a:extLst>
              <a:ext uri="{FF2B5EF4-FFF2-40B4-BE49-F238E27FC236}">
                <a16:creationId xmlns:a16="http://schemas.microsoft.com/office/drawing/2014/main" id="{78E3A2EE-D11E-4949-8EF4-1717B34ED5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69" y="0"/>
            <a:ext cx="8281158" cy="1843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9029E8-2012-6C47-A2BE-5F06BD511A19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0" name="Shape 12">
            <a:extLst>
              <a:ext uri="{FF2B5EF4-FFF2-40B4-BE49-F238E27FC236}">
                <a16:creationId xmlns:a16="http://schemas.microsoft.com/office/drawing/2014/main" id="{05C16746-4238-5C4F-B55C-429EE870FF8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C80633-B95E-6041-9CCA-AEC043439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8976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34BD98B-E182-9543-9351-62EA804C194C}"/>
              </a:ext>
            </a:extLst>
          </p:cNvPr>
          <p:cNvSpPr/>
          <p:nvPr/>
        </p:nvSpPr>
        <p:spPr>
          <a:xfrm>
            <a:off x="0" y="0"/>
            <a:ext cx="596766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6A57E06A-FE00-444A-9539-41DAC0AA3C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37735" y="-298"/>
            <a:ext cx="3938349" cy="514409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B20AC5C1-E524-4447-9734-F2EE850A4E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820" y="896958"/>
            <a:ext cx="4170975" cy="6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Autofit/>
          </a:bodyPr>
          <a:lstStyle>
            <a:lvl1pPr algn="l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9" name="Shape 3">
            <a:extLst>
              <a:ext uri="{FF2B5EF4-FFF2-40B4-BE49-F238E27FC236}">
                <a16:creationId xmlns:a16="http://schemas.microsoft.com/office/drawing/2014/main" id="{8442E2E1-D3EA-0042-8BEB-05EB2BAA16B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0820" y="1787761"/>
            <a:ext cx="4168502" cy="2772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5A87C4-72EA-9B49-8590-D0BCECCD1117}"/>
              </a:ext>
            </a:extLst>
          </p:cNvPr>
          <p:cNvSpPr txBox="1"/>
          <p:nvPr/>
        </p:nvSpPr>
        <p:spPr>
          <a:xfrm>
            <a:off x="0" y="4943449"/>
            <a:ext cx="5237735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3" name="Shape 12">
            <a:extLst>
              <a:ext uri="{FF2B5EF4-FFF2-40B4-BE49-F238E27FC236}">
                <a16:creationId xmlns:a16="http://schemas.microsoft.com/office/drawing/2014/main" id="{5D35FE20-0142-5D43-ABEF-2BD2D259E4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3BED29-38E2-C946-AEB7-4038DD5A0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5541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BEAAE0F3-A3A2-CC42-8E60-8F2E7B50E3E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29" y="2549024"/>
            <a:ext cx="9144596" cy="259447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A421A8E4-CDD4-B446-9473-B67F4050871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2001" y="647180"/>
            <a:ext cx="8353726" cy="1901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2pPr>
            <a:lvl3pPr marL="7048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3pPr>
            <a:lvl4pPr marL="88900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CE30F7-590B-B54D-AD7A-F06A027E8A94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1" name="Shape 12">
            <a:extLst>
              <a:ext uri="{FF2B5EF4-FFF2-40B4-BE49-F238E27FC236}">
                <a16:creationId xmlns:a16="http://schemas.microsoft.com/office/drawing/2014/main" id="{B64DCA10-6602-2240-A590-974D250F254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0C8406-69EF-6642-B77E-6FD9D9299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  <p:sp>
        <p:nvSpPr>
          <p:cNvPr id="13" name="Shape 2">
            <a:extLst>
              <a:ext uri="{FF2B5EF4-FFF2-40B4-BE49-F238E27FC236}">
                <a16:creationId xmlns:a16="http://schemas.microsoft.com/office/drawing/2014/main" id="{662FB667-013D-5241-A66C-95781007B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4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042290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BEAAE0F3-A3A2-CC42-8E60-8F2E7B50E3E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29" y="0"/>
            <a:ext cx="9144596" cy="259447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B245DF11-4E28-7B47-8654-BAF7BAFFAA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69" y="2606284"/>
            <a:ext cx="8281158" cy="757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2507C928-4451-C04F-984A-821FFB3344F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0993" y="3369849"/>
            <a:ext cx="8268312" cy="157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2pPr>
            <a:lvl3pPr marL="7048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3pPr>
            <a:lvl4pPr marL="88900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B5095-9050-564F-85B4-274E57B6E216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3" name="Shape 12">
            <a:extLst>
              <a:ext uri="{FF2B5EF4-FFF2-40B4-BE49-F238E27FC236}">
                <a16:creationId xmlns:a16="http://schemas.microsoft.com/office/drawing/2014/main" id="{840B7052-D3C8-C243-A5D7-CAE716FB3D9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0738738-1E6B-B349-8CFE-23A46AF44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637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C3B6C0D7-1E4C-414B-B72C-15ECE2D7D8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834243"/>
            <a:ext cx="9144000" cy="23812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E5FF1A-9726-6C44-AB45-5D4BDD955818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9" name="Shape 12">
            <a:extLst>
              <a:ext uri="{FF2B5EF4-FFF2-40B4-BE49-F238E27FC236}">
                <a16:creationId xmlns:a16="http://schemas.microsoft.com/office/drawing/2014/main" id="{4D28F230-681E-B74B-AE56-67B27133E4C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89F2AD-E7C8-FD46-AF54-1D46BFAA8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  <p:sp>
        <p:nvSpPr>
          <p:cNvPr id="11" name="Shape 2">
            <a:extLst>
              <a:ext uri="{FF2B5EF4-FFF2-40B4-BE49-F238E27FC236}">
                <a16:creationId xmlns:a16="http://schemas.microsoft.com/office/drawing/2014/main" id="{9E4B7B91-4129-9040-B03C-31758C298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4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680890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1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2C45971B-140B-EC49-B374-DE23244FBD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8931" y="909630"/>
            <a:ext cx="9161860" cy="3562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9AD9BF-80F0-3942-965D-5EC1D31BD352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0" name="Shape 12">
            <a:extLst>
              <a:ext uri="{FF2B5EF4-FFF2-40B4-BE49-F238E27FC236}">
                <a16:creationId xmlns:a16="http://schemas.microsoft.com/office/drawing/2014/main" id="{33DA2B4C-3546-D84C-96F4-293C57F7194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894EE0-E99A-CB41-98FF-CDE09FC9A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  <p:sp>
        <p:nvSpPr>
          <p:cNvPr id="12" name="Shape 2">
            <a:extLst>
              <a:ext uri="{FF2B5EF4-FFF2-40B4-BE49-F238E27FC236}">
                <a16:creationId xmlns:a16="http://schemas.microsoft.com/office/drawing/2014/main" id="{035221D4-C346-E04D-BA8B-045A169F49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4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310052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1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">
            <a:extLst>
              <a:ext uri="{FF2B5EF4-FFF2-40B4-BE49-F238E27FC236}">
                <a16:creationId xmlns:a16="http://schemas.microsoft.com/office/drawing/2014/main" id="{F23A8DA5-6BEC-0D4D-8B94-E033CDB8FA5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295863" y="763675"/>
            <a:ext cx="2196817" cy="3646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12" name="Shape 3">
            <a:extLst>
              <a:ext uri="{FF2B5EF4-FFF2-40B4-BE49-F238E27FC236}">
                <a16:creationId xmlns:a16="http://schemas.microsoft.com/office/drawing/2014/main" id="{F23A8DA5-6BEC-0D4D-8B94-E033CDB8FA5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652821" y="763675"/>
            <a:ext cx="2196817" cy="3646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05F6F2-AFE1-1749-85E5-7857985016E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785488" y="763675"/>
            <a:ext cx="3574525" cy="3590404"/>
          </a:xfrm>
          <a:prstGeom prst="ellipse">
            <a:avLst/>
          </a:prstGeom>
          <a:ln w="57150">
            <a:noFill/>
          </a:ln>
          <a:effectLst/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E0A21F-D341-534E-BF77-907D9FDD0F01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2D658B-B8F0-C34F-B993-D016FF74D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  <p:sp>
        <p:nvSpPr>
          <p:cNvPr id="8" name="Shape 12">
            <a:extLst>
              <a:ext uri="{FF2B5EF4-FFF2-40B4-BE49-F238E27FC236}">
                <a16:creationId xmlns:a16="http://schemas.microsoft.com/office/drawing/2014/main" id="{B3C8D030-E1CB-AC45-9E9E-324FA7686F5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95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ution Brand Title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">
            <a:extLst>
              <a:ext uri="{FF2B5EF4-FFF2-40B4-BE49-F238E27FC236}">
                <a16:creationId xmlns:a16="http://schemas.microsoft.com/office/drawing/2014/main" id="{3A6A243F-6BF7-C745-82C1-8AB507162CC1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2018959" y="562625"/>
            <a:ext cx="5106083" cy="1188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indent="0" algn="ctr">
              <a:buFont typeface="Wingdings" pitchFamily="2" charset="2"/>
              <a:buNone/>
              <a:defRPr sz="1200">
                <a:solidFill>
                  <a:schemeClr val="bg1"/>
                </a:solidFill>
              </a:defRPr>
            </a:lvl1pPr>
            <a:lvl2pPr marL="274638" indent="0">
              <a:buFont typeface="Wingdings" pitchFamily="2" charset="2"/>
              <a:buNone/>
              <a:tabLst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533400" indent="0">
              <a:buFont typeface="Wingdings" pitchFamily="2" charset="2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marL="717550" indent="0">
              <a:buFont typeface="Wingdings" pitchFamily="2" charset="2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marL="901700" indent="0">
              <a:buFont typeface="Wingdings" pitchFamily="2" charset="2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Solution brand logo</a:t>
            </a:r>
          </a:p>
          <a:p>
            <a:r>
              <a:rPr lang="en-US" dirty="0"/>
              <a:t>(preferably white version of the logo)</a:t>
            </a:r>
          </a:p>
        </p:txBody>
      </p:sp>
      <p:sp>
        <p:nvSpPr>
          <p:cNvPr id="16" name="Shape 2">
            <a:extLst>
              <a:ext uri="{FF2B5EF4-FFF2-40B4-BE49-F238E27FC236}">
                <a16:creationId xmlns:a16="http://schemas.microsoft.com/office/drawing/2014/main" id="{64DE4CFD-66BC-E040-8EF5-CA28F96D2F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129" y="2309664"/>
            <a:ext cx="8033743" cy="466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Autofit/>
          </a:bodyPr>
          <a:lstStyle>
            <a:lvl1pPr algn="ctr">
              <a:defRPr sz="22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SOLUTION BRAND</a:t>
            </a:r>
          </a:p>
        </p:txBody>
      </p:sp>
      <p:sp>
        <p:nvSpPr>
          <p:cNvPr id="17" name="Shape 3">
            <a:extLst>
              <a:ext uri="{FF2B5EF4-FFF2-40B4-BE49-F238E27FC236}">
                <a16:creationId xmlns:a16="http://schemas.microsoft.com/office/drawing/2014/main" id="{05881202-5957-C947-B432-F2D99EF273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7510" y="3177987"/>
            <a:ext cx="8028980" cy="1340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74638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533400" indent="0">
              <a:buNone/>
              <a:tabLst/>
              <a:defRPr sz="1050">
                <a:solidFill>
                  <a:schemeClr val="bg1"/>
                </a:solidFill>
              </a:defRPr>
            </a:lvl3pPr>
            <a:lvl4pPr marL="717550" indent="0">
              <a:buNone/>
              <a:tabLst/>
              <a:defRPr sz="1050">
                <a:solidFill>
                  <a:schemeClr val="bg1"/>
                </a:solidFill>
              </a:defRPr>
            </a:lvl4pPr>
            <a:lvl5pPr marL="901700" indent="0">
              <a:buNone/>
              <a:tabLst/>
              <a:defRPr sz="105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 header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5EB175-2612-1340-878D-3BFB746A48C3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</p:spTree>
    <p:extLst>
      <p:ext uri="{BB962C8B-B14F-4D97-AF65-F5344CB8AC3E}">
        <p14:creationId xmlns:p14="http://schemas.microsoft.com/office/powerpoint/2010/main" val="1219941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1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">
            <a:extLst>
              <a:ext uri="{FF2B5EF4-FFF2-40B4-BE49-F238E27FC236}">
                <a16:creationId xmlns:a16="http://schemas.microsoft.com/office/drawing/2014/main" id="{4F5DDB07-A7D2-014A-B0DF-2D0AAFF6FE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70" y="2670559"/>
            <a:ext cx="8281156" cy="6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4D67B96E-4A45-554E-B9AF-7411AF95A9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4571" y="3490788"/>
            <a:ext cx="8281156" cy="1092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 marL="274638" indent="0">
              <a:buFont typeface="Arial" panose="020B0604020202020204" pitchFamily="34" charset="0"/>
              <a:buNone/>
              <a:tabLst/>
              <a:defRPr>
                <a:solidFill>
                  <a:schemeClr val="bg1">
                    <a:lumMod val="65000"/>
                  </a:schemeClr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B4FA429-2908-A041-AE85-EBF20713704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138361" y="-2445204"/>
            <a:ext cx="4868780" cy="4890408"/>
          </a:xfrm>
          <a:prstGeom prst="ellipse">
            <a:avLst/>
          </a:prstGeom>
          <a:ln w="57150">
            <a:noFill/>
          </a:ln>
          <a:effectLst/>
        </p:spPr>
        <p:txBody>
          <a:bodyPr anchor="b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icon to add picture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04F2CB-B44D-6C41-8244-434036E60D0D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1" name="Shape 12">
            <a:extLst>
              <a:ext uri="{FF2B5EF4-FFF2-40B4-BE49-F238E27FC236}">
                <a16:creationId xmlns:a16="http://schemas.microsoft.com/office/drawing/2014/main" id="{3328667F-6F70-1C43-AB9B-97CAC48FCB1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7F0979-90AA-ED4B-8111-CA34D3C1A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2848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1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">
            <a:extLst>
              <a:ext uri="{FF2B5EF4-FFF2-40B4-BE49-F238E27FC236}">
                <a16:creationId xmlns:a16="http://schemas.microsoft.com/office/drawing/2014/main" id="{07B4A10A-3075-C04E-B77C-6B7CA83A7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820" y="672026"/>
            <a:ext cx="4037310" cy="6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Autofit/>
          </a:bodyPr>
          <a:lstStyle>
            <a:lvl1pPr algn="l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A7079611-C9C7-824C-8E29-E0ACFA8A4A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0820" y="1562829"/>
            <a:ext cx="4034917" cy="2772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DAD6087-AD3C-0A41-94B6-990A709343F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840344" y="564483"/>
            <a:ext cx="3971148" cy="3988788"/>
          </a:xfrm>
          <a:prstGeom prst="ellipse">
            <a:avLst/>
          </a:prstGeom>
          <a:ln w="57150">
            <a:noFill/>
          </a:ln>
          <a:effectLst/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37B962-D9CD-244C-870C-2BA1D96E600B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2" name="Shape 12">
            <a:extLst>
              <a:ext uri="{FF2B5EF4-FFF2-40B4-BE49-F238E27FC236}">
                <a16:creationId xmlns:a16="http://schemas.microsoft.com/office/drawing/2014/main" id="{7B8AAC99-9354-E04A-8AB1-EB9E3CB45D9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24788C-017B-2E49-88DB-C73F59477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3595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1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2">
            <a:extLst>
              <a:ext uri="{FF2B5EF4-FFF2-40B4-BE49-F238E27FC236}">
                <a16:creationId xmlns:a16="http://schemas.microsoft.com/office/drawing/2014/main" id="{10EC5B9A-F71B-2247-A77D-8D8E240827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820" y="672026"/>
            <a:ext cx="4037310" cy="6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Autofit/>
          </a:bodyPr>
          <a:lstStyle>
            <a:lvl1pPr algn="l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5" name="Shape 3">
            <a:extLst>
              <a:ext uri="{FF2B5EF4-FFF2-40B4-BE49-F238E27FC236}">
                <a16:creationId xmlns:a16="http://schemas.microsoft.com/office/drawing/2014/main" id="{AF8DC32E-4A23-B84E-BAD0-16560768CD2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0820" y="1562829"/>
            <a:ext cx="4034917" cy="2772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1F084893-3284-9147-8061-60591862610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54607" y="-570356"/>
            <a:ext cx="6230788" cy="6258466"/>
          </a:xfrm>
          <a:prstGeom prst="ellipse">
            <a:avLst/>
          </a:prstGeom>
          <a:ln w="57150">
            <a:noFill/>
          </a:ln>
          <a:effectLst/>
        </p:spPr>
        <p:txBody>
          <a:bodyPr anchor="ctr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8A06E1-11E1-B649-B044-6F6C585EDC6E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8" name="Shape 12">
            <a:extLst>
              <a:ext uri="{FF2B5EF4-FFF2-40B4-BE49-F238E27FC236}">
                <a16:creationId xmlns:a16="http://schemas.microsoft.com/office/drawing/2014/main" id="{4EB1E898-DB5E-AA40-A626-CC07ADD54B8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4E4549D-7D72-0745-BD6F-5C6C6B9C0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9829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1">
            <a:extLst>
              <a:ext uri="{FF2B5EF4-FFF2-40B4-BE49-F238E27FC236}">
                <a16:creationId xmlns:a16="http://schemas.microsoft.com/office/drawing/2014/main" id="{A5CECB27-4E9D-F944-B566-98557B97E47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</p:spPr>
        <p:txBody>
          <a:bodyPr lIns="91439" tIns="45719" rIns="91439" bIns="45719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5B9CE2-92BC-3946-93C6-2C7F3DC893A4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6" name="Shape 12">
            <a:extLst>
              <a:ext uri="{FF2B5EF4-FFF2-40B4-BE49-F238E27FC236}">
                <a16:creationId xmlns:a16="http://schemas.microsoft.com/office/drawing/2014/main" id="{CFA32CE5-C43E-AE41-A042-01076BF8CC9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3156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saiq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EAE9F2-951B-D940-9E64-E2EF29A7324C}"/>
              </a:ext>
            </a:extLst>
          </p:cNvPr>
          <p:cNvSpPr/>
          <p:nvPr/>
        </p:nvSpPr>
        <p:spPr>
          <a:xfrm>
            <a:off x="0" y="0"/>
            <a:ext cx="9158287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20">
            <a:extLst>
              <a:ext uri="{FF2B5EF4-FFF2-40B4-BE49-F238E27FC236}">
                <a16:creationId xmlns:a16="http://schemas.microsoft.com/office/drawing/2014/main" id="{DFA4DB0D-A639-7749-80FF-EA4498A1C6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98889" y="2322285"/>
            <a:ext cx="3759398" cy="282121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816AD65-88BD-A247-AFA4-E1D65EFDE9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98889" y="-3787"/>
            <a:ext cx="3759398" cy="233183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69D59C8E-874D-A842-8A79-CAEB03F6EEB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61781" y="0"/>
            <a:ext cx="2544366" cy="2328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4">
            <a:extLst>
              <a:ext uri="{FF2B5EF4-FFF2-40B4-BE49-F238E27FC236}">
                <a16:creationId xmlns:a16="http://schemas.microsoft.com/office/drawing/2014/main" id="{0CDC7ACB-FDF9-6042-8063-FF9EBCC24F0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61781" y="2326833"/>
            <a:ext cx="2537108" cy="14371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FB60C19F-E179-1D45-BC8C-41E5B31FDA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4763" y="3759399"/>
            <a:ext cx="5403652" cy="13841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45F88A43-79EA-A242-96E2-25E7454E5B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4764" y="0"/>
            <a:ext cx="2881059" cy="376068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3695F6-DDB6-7D45-A536-6BFCEBA28796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6" name="Shape 12">
            <a:extLst>
              <a:ext uri="{FF2B5EF4-FFF2-40B4-BE49-F238E27FC236}">
                <a16:creationId xmlns:a16="http://schemas.microsoft.com/office/drawing/2014/main" id="{FEAA2888-7EA9-524D-8E70-14AC282E738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6628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iple Phot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EAE9F2-951B-D940-9E64-E2EF29A7324C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8B060AD0-2FEE-D64C-9510-1EFE090E2C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6728" y="-15946"/>
            <a:ext cx="3060000" cy="5184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BCCB844E-B7CC-9342-95E3-582963A0B2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40824" y="-15946"/>
            <a:ext cx="3060000" cy="5184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E5833439-138E-B04E-94CF-C9C1AFE823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8376" y="-15946"/>
            <a:ext cx="3060000" cy="5184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CF3360-5559-6B41-B48A-5586347414B6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7" name="Shape 12">
            <a:extLst>
              <a:ext uri="{FF2B5EF4-FFF2-40B4-BE49-F238E27FC236}">
                <a16:creationId xmlns:a16="http://schemas.microsoft.com/office/drawing/2014/main" id="{4D8198B9-CC02-EA4B-9A50-EAD383E2246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216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iple Photo with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4D0BB19-7DF1-E843-B0D5-40EBA8F92B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4831" y="1333500"/>
            <a:ext cx="2700000" cy="2000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E3BFCBD8-77A9-AD45-989C-EE9810C3100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222000" y="1333500"/>
            <a:ext cx="2700000" cy="2000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0134D301-051F-1342-8009-33B1E162DB8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88574" y="1333500"/>
            <a:ext cx="2700000" cy="2000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Shape 2">
            <a:extLst>
              <a:ext uri="{FF2B5EF4-FFF2-40B4-BE49-F238E27FC236}">
                <a16:creationId xmlns:a16="http://schemas.microsoft.com/office/drawing/2014/main" id="{4CD4C141-FADE-394F-895D-58AEC00CF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831" y="673768"/>
            <a:ext cx="8033743" cy="434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4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396CC8-0C13-3348-AA74-82C48481832E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0" name="Shape 12">
            <a:extLst>
              <a:ext uri="{FF2B5EF4-FFF2-40B4-BE49-F238E27FC236}">
                <a16:creationId xmlns:a16="http://schemas.microsoft.com/office/drawing/2014/main" id="{DCDACA6A-7A2A-324F-B0B4-27C4BD8C002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54388C-B258-9D4B-A532-0C46EA97E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855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s list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4D0BB19-7DF1-E843-B0D5-40EBA8F92B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5563" y="1077022"/>
            <a:ext cx="2016000" cy="2000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E3BFCBD8-77A9-AD45-989C-EE9810C3100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64000" y="1077022"/>
            <a:ext cx="2016000" cy="2000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0134D301-051F-1342-8009-33B1E162DB8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88879" y="1077022"/>
            <a:ext cx="2016000" cy="2000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4E512856-8A75-8C44-B2EF-5A6451C131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5563" y="3093999"/>
            <a:ext cx="2016000" cy="1411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285750" indent="-285750" algn="ctr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Wingdings" pitchFamily="2" charset="2"/>
              <a:buChar char="§"/>
              <a:tabLst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70485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3pPr>
            <a:lvl4pPr marL="88900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0D0B403A-CDF5-D541-A900-DF2A4A06A9AA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560462" y="3093999"/>
            <a:ext cx="2016000" cy="1411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285750" indent="-285750" algn="ctr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Wingdings" pitchFamily="2" charset="2"/>
              <a:buChar char="§"/>
              <a:tabLst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70485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3pPr>
            <a:lvl4pPr marL="88900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9" name="Shape 3">
            <a:extLst>
              <a:ext uri="{FF2B5EF4-FFF2-40B4-BE49-F238E27FC236}">
                <a16:creationId xmlns:a16="http://schemas.microsoft.com/office/drawing/2014/main" id="{C71844EB-B9D4-FF4B-A462-50A7235AD911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285361" y="3093999"/>
            <a:ext cx="2016000" cy="1411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285750" indent="-285750" algn="ctr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Wingdings" pitchFamily="2" charset="2"/>
              <a:buChar char="§"/>
              <a:tabLst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70485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3pPr>
            <a:lvl4pPr marL="88900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2C0885-661F-7C44-B6F1-77038305CE2F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1" name="Shape 12">
            <a:extLst>
              <a:ext uri="{FF2B5EF4-FFF2-40B4-BE49-F238E27FC236}">
                <a16:creationId xmlns:a16="http://schemas.microsoft.com/office/drawing/2014/main" id="{FEFC7544-07BF-3843-9979-2AF12568729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345116-8AD3-0043-8B0E-562E69865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  <p:sp>
        <p:nvSpPr>
          <p:cNvPr id="13" name="Shape 2">
            <a:extLst>
              <a:ext uri="{FF2B5EF4-FFF2-40B4-BE49-F238E27FC236}">
                <a16:creationId xmlns:a16="http://schemas.microsoft.com/office/drawing/2014/main" id="{C9BD4C14-E128-6E4A-8FB4-9A9685D3E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4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7205571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ckground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0673DA-2088-A04D-8E82-3EC7D2EFB8D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ADDE2B-D4DD-7A4A-A03C-21D938AE0F94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0" name="Shape 12">
            <a:extLst>
              <a:ext uri="{FF2B5EF4-FFF2-40B4-BE49-F238E27FC236}">
                <a16:creationId xmlns:a16="http://schemas.microsoft.com/office/drawing/2014/main" id="{B37759D4-6472-1C44-87DE-4B83D02B3AF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CCC969-0E0B-1442-83F6-298444CB51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061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6C6EEC-89EE-764D-B1FF-8C5D59BEB87B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7" name="Shape 12">
            <a:extLst>
              <a:ext uri="{FF2B5EF4-FFF2-40B4-BE49-F238E27FC236}">
                <a16:creationId xmlns:a16="http://schemas.microsoft.com/office/drawing/2014/main" id="{F6CFF90C-5CDC-EF45-A014-60BA434559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A4D5C3-DAB4-864B-A77F-F6A2F46F3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Bullets Slide Full Color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D4E6E9-1EF1-0649-BB32-34DE4488639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3">
            <a:extLst>
              <a:ext uri="{FF2B5EF4-FFF2-40B4-BE49-F238E27FC236}">
                <a16:creationId xmlns:a16="http://schemas.microsoft.com/office/drawing/2014/main" id="{05881202-5957-C947-B432-F2D99EF273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8273" y="900953"/>
            <a:ext cx="8327454" cy="4042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bg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bg1"/>
                </a:solidFill>
              </a:defRPr>
            </a:lvl4pPr>
            <a:lvl5pPr marL="901700" indent="0">
              <a:buFont typeface="Wingdings" pitchFamily="2" charset="2"/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BCA969-AEB1-DA4B-9A4B-C99D9EE4E7D8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7" name="Shape 12">
            <a:extLst>
              <a:ext uri="{FF2B5EF4-FFF2-40B4-BE49-F238E27FC236}">
                <a16:creationId xmlns:a16="http://schemas.microsoft.com/office/drawing/2014/main" id="{6D7F08DB-5361-9A49-A7C8-7A9887D6C01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75CF4F-0EAC-6241-BBAF-236FBFC14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  <p:sp>
        <p:nvSpPr>
          <p:cNvPr id="12" name="Shape 2">
            <a:extLst>
              <a:ext uri="{FF2B5EF4-FFF2-40B4-BE49-F238E27FC236}">
                <a16:creationId xmlns:a16="http://schemas.microsoft.com/office/drawing/2014/main" id="{CCA5B70A-615D-B044-944D-47A7B9EBBA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4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2336499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61342F-2BCD-AF43-84D0-401C727B9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949" y="2125114"/>
            <a:ext cx="2257990" cy="89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32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- Thank You!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61342F-2BCD-AF43-84D0-401C727B9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949" y="2125114"/>
            <a:ext cx="2257990" cy="8932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3FCA41-D6C7-0F49-BA17-B606DD339946}"/>
              </a:ext>
            </a:extLst>
          </p:cNvPr>
          <p:cNvSpPr txBox="1"/>
          <p:nvPr/>
        </p:nvSpPr>
        <p:spPr>
          <a:xfrm>
            <a:off x="-39028" y="3830443"/>
            <a:ext cx="91830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THANK YOU! </a:t>
            </a:r>
          </a:p>
        </p:txBody>
      </p:sp>
    </p:spTree>
    <p:extLst>
      <p:ext uri="{BB962C8B-B14F-4D97-AF65-F5344CB8AC3E}">
        <p14:creationId xmlns:p14="http://schemas.microsoft.com/office/powerpoint/2010/main" val="39088596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Bullet Slide Bann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2">
            <a:extLst>
              <a:ext uri="{FF2B5EF4-FFF2-40B4-BE49-F238E27FC236}">
                <a16:creationId xmlns:a16="http://schemas.microsoft.com/office/drawing/2014/main" id="{64DE4CFD-66BC-E040-8EF5-CA28F96D2F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57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C14784-0792-9449-8D1D-17ECFD158CBE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2" name="Shape 12">
            <a:extLst>
              <a:ext uri="{FF2B5EF4-FFF2-40B4-BE49-F238E27FC236}">
                <a16:creationId xmlns:a16="http://schemas.microsoft.com/office/drawing/2014/main" id="{1536DB9C-5B2E-7F44-874F-9F2B5CAF959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F75848-56AC-0F49-BE1E-F64207A9A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  <p:sp>
        <p:nvSpPr>
          <p:cNvPr id="9" name="Shape 3">
            <a:extLst>
              <a:ext uri="{FF2B5EF4-FFF2-40B4-BE49-F238E27FC236}">
                <a16:creationId xmlns:a16="http://schemas.microsoft.com/office/drawing/2014/main" id="{121A4889-621A-D54A-A250-C89BD343C57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8273" y="900953"/>
            <a:ext cx="8327454" cy="4042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 sz="12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</p:spTree>
    <p:extLst>
      <p:ext uri="{BB962C8B-B14F-4D97-AF65-F5344CB8AC3E}">
        <p14:creationId xmlns:p14="http://schemas.microsoft.com/office/powerpoint/2010/main" val="1305322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sic Bullet Slide Banner and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2">
            <a:extLst>
              <a:ext uri="{FF2B5EF4-FFF2-40B4-BE49-F238E27FC236}">
                <a16:creationId xmlns:a16="http://schemas.microsoft.com/office/drawing/2014/main" id="{64DE4CFD-66BC-E040-8EF5-CA28F96D2F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57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C14784-0792-9449-8D1D-17ECFD158CBE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2" name="Shape 12">
            <a:extLst>
              <a:ext uri="{FF2B5EF4-FFF2-40B4-BE49-F238E27FC236}">
                <a16:creationId xmlns:a16="http://schemas.microsoft.com/office/drawing/2014/main" id="{1536DB9C-5B2E-7F44-874F-9F2B5CAF959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F75848-56AC-0F49-BE1E-F64207A9A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  <p:sp>
        <p:nvSpPr>
          <p:cNvPr id="9" name="Shape 3">
            <a:extLst>
              <a:ext uri="{FF2B5EF4-FFF2-40B4-BE49-F238E27FC236}">
                <a16:creationId xmlns:a16="http://schemas.microsoft.com/office/drawing/2014/main" id="{121A4889-621A-D54A-A250-C89BD343C57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8273" y="900953"/>
            <a:ext cx="8327454" cy="4042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 sz="12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</p:spTree>
    <p:extLst>
      <p:ext uri="{BB962C8B-B14F-4D97-AF65-F5344CB8AC3E}">
        <p14:creationId xmlns:p14="http://schemas.microsoft.com/office/powerpoint/2010/main" val="3631626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Bullet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3">
            <a:extLst>
              <a:ext uri="{FF2B5EF4-FFF2-40B4-BE49-F238E27FC236}">
                <a16:creationId xmlns:a16="http://schemas.microsoft.com/office/drawing/2014/main" id="{05881202-5957-C947-B432-F2D99EF273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8273" y="900953"/>
            <a:ext cx="8327454" cy="4042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 sz="12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2ECA8B-9811-704C-8E47-FC65CE2C41AC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9" name="Shape 12">
            <a:extLst>
              <a:ext uri="{FF2B5EF4-FFF2-40B4-BE49-F238E27FC236}">
                <a16:creationId xmlns:a16="http://schemas.microsoft.com/office/drawing/2014/main" id="{CE87F264-170E-B44F-B0E0-DCC9B521130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BC15F3-50B5-F446-A1F7-9C7FF5C17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  <p:sp>
        <p:nvSpPr>
          <p:cNvPr id="16" name="Shape 2">
            <a:extLst>
              <a:ext uri="{FF2B5EF4-FFF2-40B4-BE49-F238E27FC236}">
                <a16:creationId xmlns:a16="http://schemas.microsoft.com/office/drawing/2014/main" id="{06E87EEA-76BC-6745-B2BB-159AE8BF7B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4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4082123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582A7D-B190-1240-B571-899D81B7DB9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hape 3">
            <a:extLst>
              <a:ext uri="{FF2B5EF4-FFF2-40B4-BE49-F238E27FC236}">
                <a16:creationId xmlns:a16="http://schemas.microsoft.com/office/drawing/2014/main" id="{05881202-5957-C947-B432-F2D99EF273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35315" y="1127524"/>
            <a:ext cx="3600403" cy="2736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bg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bg1"/>
                </a:solidFill>
              </a:defRPr>
            </a:lvl4pPr>
            <a:lvl5pPr marL="901700" indent="0">
              <a:buFont typeface="Wingdings" pitchFamily="2" charset="2"/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6" name="Shape 128">
            <a:extLst>
              <a:ext uri="{FF2B5EF4-FFF2-40B4-BE49-F238E27FC236}">
                <a16:creationId xmlns:a16="http://schemas.microsoft.com/office/drawing/2014/main" id="{873FBED4-302F-844E-90C5-325AD34803A4}"/>
              </a:ext>
            </a:extLst>
          </p:cNvPr>
          <p:cNvSpPr/>
          <p:nvPr/>
        </p:nvSpPr>
        <p:spPr>
          <a:xfrm flipV="1">
            <a:off x="4569619" y="1702835"/>
            <a:ext cx="0" cy="1585676"/>
          </a:xfrm>
          <a:prstGeom prst="line">
            <a:avLst/>
          </a:prstGeom>
          <a:ln w="1905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CEFAF4F9-7C64-6A46-9BF4-15F81FD22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065" y="1937459"/>
            <a:ext cx="3347859" cy="1116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r">
              <a:defRPr sz="2200" spc="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9289AD-648E-204B-8882-F5A2E224D9F5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1" name="Shape 12">
            <a:extLst>
              <a:ext uri="{FF2B5EF4-FFF2-40B4-BE49-F238E27FC236}">
                <a16:creationId xmlns:a16="http://schemas.microsoft.com/office/drawing/2014/main" id="{0EFF1B18-934D-C14B-85D5-4CF9D3ADA45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617EB8-8615-F541-937B-07E7B8A7A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173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FB1A38-9D62-DB4E-8A82-88227911C0A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hape 3">
            <a:extLst>
              <a:ext uri="{FF2B5EF4-FFF2-40B4-BE49-F238E27FC236}">
                <a16:creationId xmlns:a16="http://schemas.microsoft.com/office/drawing/2014/main" id="{05881202-5957-C947-B432-F2D99EF273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35315" y="1127524"/>
            <a:ext cx="3600404" cy="2736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bg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bg1"/>
                </a:solidFill>
              </a:defRPr>
            </a:lvl4pPr>
            <a:lvl5pPr marL="901700" indent="0">
              <a:buFont typeface="Wingdings" pitchFamily="2" charset="2"/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6" name="Shape 128">
            <a:extLst>
              <a:ext uri="{FF2B5EF4-FFF2-40B4-BE49-F238E27FC236}">
                <a16:creationId xmlns:a16="http://schemas.microsoft.com/office/drawing/2014/main" id="{873FBED4-302F-844E-90C5-325AD34803A4}"/>
              </a:ext>
            </a:extLst>
          </p:cNvPr>
          <p:cNvSpPr/>
          <p:nvPr/>
        </p:nvSpPr>
        <p:spPr>
          <a:xfrm flipV="1">
            <a:off x="4569619" y="1702835"/>
            <a:ext cx="0" cy="1585676"/>
          </a:xfrm>
          <a:prstGeom prst="line">
            <a:avLst/>
          </a:prstGeom>
          <a:ln w="1905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A7A53B-77E2-6544-8302-AA167379B8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1199" y="1127524"/>
            <a:ext cx="2752725" cy="273629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ADDE2B-D4DD-7A4A-A03C-21D938AE0F94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0" name="Shape 12">
            <a:extLst>
              <a:ext uri="{FF2B5EF4-FFF2-40B4-BE49-F238E27FC236}">
                <a16:creationId xmlns:a16="http://schemas.microsoft.com/office/drawing/2014/main" id="{B37759D4-6472-1C44-87DE-4B83D02B3AF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48C9B3-9C0C-7944-B457-F57744C20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43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8BBE9AF-4C63-7343-AE06-F44543CBBB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393" r="39314"/>
          <a:stretch/>
        </p:blipFill>
        <p:spPr>
          <a:xfrm>
            <a:off x="-845" y="0"/>
            <a:ext cx="9138424" cy="5143500"/>
          </a:xfrm>
          <a:prstGeom prst="rect">
            <a:avLst/>
          </a:prstGeom>
        </p:spPr>
      </p:pic>
      <p:sp>
        <p:nvSpPr>
          <p:cNvPr id="6" name="Shape 2">
            <a:extLst>
              <a:ext uri="{FF2B5EF4-FFF2-40B4-BE49-F238E27FC236}">
                <a16:creationId xmlns:a16="http://schemas.microsoft.com/office/drawing/2014/main" id="{6893F589-B8D1-C344-8C73-B65E53E926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792" y="896958"/>
            <a:ext cx="4330004" cy="6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Autofit/>
          </a:bodyPr>
          <a:lstStyle>
            <a:lvl1pPr algn="l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C4A0DF39-9884-A547-9534-11AE3B105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1885" y="1787761"/>
            <a:ext cx="4327437" cy="2772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901700" indent="0">
              <a:buFont typeface="Wingdings" pitchFamily="2" charset="2"/>
              <a:buNone/>
              <a:tabLst/>
              <a:defRPr sz="11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  <a:p>
            <a:pPr lvl="2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CA15B9-372B-774F-8AC9-3E974E91A63C}"/>
              </a:ext>
            </a:extLst>
          </p:cNvPr>
          <p:cNvSpPr txBox="1"/>
          <p:nvPr/>
        </p:nvSpPr>
        <p:spPr>
          <a:xfrm>
            <a:off x="0" y="4943449"/>
            <a:ext cx="4699322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4" name="Shape 12">
            <a:extLst>
              <a:ext uri="{FF2B5EF4-FFF2-40B4-BE49-F238E27FC236}">
                <a16:creationId xmlns:a16="http://schemas.microsoft.com/office/drawing/2014/main" id="{BA6B84F7-9D40-8E4C-B1D1-619D9458643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07A58C-D42D-234D-9608-91C2F2CF30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65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651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2" r:id="rId2"/>
    <p:sldLayoutId id="2147483665" r:id="rId3"/>
    <p:sldLayoutId id="2147483697" r:id="rId4"/>
    <p:sldLayoutId id="2147483698" r:id="rId5"/>
    <p:sldLayoutId id="2147483662" r:id="rId6"/>
    <p:sldLayoutId id="2147483663" r:id="rId7"/>
    <p:sldLayoutId id="2147483664" r:id="rId8"/>
    <p:sldLayoutId id="2147483667" r:id="rId9"/>
    <p:sldLayoutId id="2147483691" r:id="rId10"/>
    <p:sldLayoutId id="2147483668" r:id="rId11"/>
    <p:sldLayoutId id="2147483669" r:id="rId12"/>
    <p:sldLayoutId id="2147483670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71" r:id="rId23"/>
    <p:sldLayoutId id="2147483686" r:id="rId24"/>
    <p:sldLayoutId id="2147483682" r:id="rId25"/>
    <p:sldLayoutId id="2147483683" r:id="rId26"/>
    <p:sldLayoutId id="2147483693" r:id="rId27"/>
    <p:sldLayoutId id="2147483694" r:id="rId28"/>
    <p:sldLayoutId id="2147483689" r:id="rId29"/>
    <p:sldLayoutId id="2147483695" r:id="rId30"/>
    <p:sldLayoutId id="2147483696" r:id="rId3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1600" kern="1200">
          <a:solidFill>
            <a:schemeClr val="tx2"/>
          </a:solidFill>
          <a:latin typeface="Century Gothic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Calibri" pitchFamily="34" charset="0"/>
        <a:buChar char="▪"/>
        <a:defRPr sz="18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Calibri" pitchFamily="34" charset="0"/>
        <a:buChar char="▪"/>
        <a:defRPr sz="16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Calibri" pitchFamily="34" charset="0"/>
        <a:buChar char="▪"/>
        <a:defRPr sz="12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Calibri" pitchFamily="34" charset="0"/>
        <a:buChar char="▪"/>
        <a:defRPr sz="12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Calibri" pitchFamily="34" charset="0"/>
        <a:buChar char="▪"/>
        <a:defRPr sz="12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rdeto-hackwestern/connect.git" TargetMode="Externa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1.bin"/><Relationship Id="rId4" Type="http://schemas.openxmlformats.org/officeDocument/2006/relationships/hyperlink" Target="mailto:pat.ford@Irdeto.com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x-rays.com/products/ida/support/download_freeware.shtml" TargetMode="External"/><Relationship Id="rId2" Type="http://schemas.openxmlformats.org/officeDocument/2006/relationships/hyperlink" Target="https://www.nsa.gov/resources/everyone/ghidra/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eegunn.com/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spersky.com/blog/triada-trojan/11481/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8B077-D84D-4F47-8BD5-9983D27E0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Reverse Engineering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0A5D1-7B59-4DCD-8665-C8C6AFF038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to find the juicy bits</a:t>
            </a:r>
          </a:p>
          <a:p>
            <a:r>
              <a:rPr lang="en-US" dirty="0"/>
              <a:t>Presented by Pat Ford</a:t>
            </a:r>
          </a:p>
        </p:txBody>
      </p:sp>
    </p:spTree>
    <p:extLst>
      <p:ext uri="{BB962C8B-B14F-4D97-AF65-F5344CB8AC3E}">
        <p14:creationId xmlns:p14="http://schemas.microsoft.com/office/powerpoint/2010/main" val="1812455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816D3-CF37-4DAD-B84D-663D2C5B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can be your friend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FBE53-62C6-490B-A9E5-5035B3A25A9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" name="Content Placeholder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03068C2-2347-48B7-A07C-341E67FAD4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4" y="738232"/>
            <a:ext cx="9009776" cy="4366962"/>
          </a:xfrm>
        </p:spPr>
      </p:pic>
    </p:spTree>
    <p:extLst>
      <p:ext uri="{BB962C8B-B14F-4D97-AF65-F5344CB8AC3E}">
        <p14:creationId xmlns:p14="http://schemas.microsoft.com/office/powerpoint/2010/main" val="2569474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5B313-CE9C-4CA0-808F-F3E776DED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 Source Code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17C7F-0EEE-4D3A-99DB-30B2BDD41F6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E63B913C-CF4E-4EAF-B7EC-A94C96365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2" y="771788"/>
            <a:ext cx="8967830" cy="4171661"/>
          </a:xfrm>
        </p:spPr>
      </p:pic>
    </p:spTree>
    <p:extLst>
      <p:ext uri="{BB962C8B-B14F-4D97-AF65-F5344CB8AC3E}">
        <p14:creationId xmlns:p14="http://schemas.microsoft.com/office/powerpoint/2010/main" val="3028396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99E02-9EE8-42DC-8333-92FB8BAB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this help?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E9CF94-5437-4CD3-8E86-31A278EA120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85E6C-D753-43D9-9C89-D79481804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the first pass there was over 1000 mystery functions</a:t>
            </a:r>
          </a:p>
          <a:p>
            <a:r>
              <a:rPr lang="en-US" dirty="0"/>
              <a:t>The bad guys tend to reuse code (especially libraries)</a:t>
            </a:r>
          </a:p>
          <a:p>
            <a:r>
              <a:rPr lang="en-US" dirty="0"/>
              <a:t>By finding 1 error message in git, several hundred functions got labeled</a:t>
            </a:r>
          </a:p>
          <a:p>
            <a:pPr lvl="1"/>
            <a:r>
              <a:rPr lang="en-US" dirty="0"/>
              <a:t>Side note, linkers tend to place objects in a library close to other </a:t>
            </a:r>
            <a:r>
              <a:rPr lang="en-US" dirty="0" err="1"/>
              <a:t>objs</a:t>
            </a:r>
            <a:r>
              <a:rPr lang="en-US" dirty="0"/>
              <a:t> from the same lib</a:t>
            </a:r>
          </a:p>
          <a:p>
            <a:r>
              <a:rPr lang="en-US" dirty="0" err="1"/>
              <a:t>Linx</a:t>
            </a:r>
            <a:r>
              <a:rPr lang="en-US" dirty="0"/>
              <a:t>, a text based web browser can be scripted</a:t>
            </a:r>
          </a:p>
          <a:p>
            <a:pPr lvl="1"/>
            <a:r>
              <a:rPr lang="en-US" dirty="0"/>
              <a:t>Think strings piped into </a:t>
            </a:r>
            <a:r>
              <a:rPr lang="en-US" dirty="0" err="1"/>
              <a:t>linx</a:t>
            </a:r>
            <a:r>
              <a:rPr lang="en-US" dirty="0"/>
              <a:t> …..</a:t>
            </a:r>
          </a:p>
          <a:p>
            <a:r>
              <a:rPr lang="en-US" dirty="0"/>
              <a:t>By repeating the above process I got down to less than 10 functions to do in depth analysis.</a:t>
            </a:r>
          </a:p>
          <a:p>
            <a:r>
              <a:rPr lang="en-US" dirty="0"/>
              <a:t>Ida pro allows you to enter function prototypes, and the arguments propagate through, this really helps to understand code</a:t>
            </a:r>
          </a:p>
        </p:txBody>
      </p:sp>
    </p:spTree>
    <p:extLst>
      <p:ext uri="{BB962C8B-B14F-4D97-AF65-F5344CB8AC3E}">
        <p14:creationId xmlns:p14="http://schemas.microsoft.com/office/powerpoint/2010/main" val="3678555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F882C-D697-461C-AD9B-FB59992BE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C66C84-10E5-4A93-AE80-5CE9669BE53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05F397-2C9E-40B5-8979-D55E4F1C9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Ida lets you generate signature files (flirt, flare), then use them to label similar functions</a:t>
            </a:r>
          </a:p>
          <a:p>
            <a:r>
              <a:rPr lang="en-US" dirty="0"/>
              <a:t>If UPX was compiled using the same compiler and linker, for the same processor you would be able to generate a signature file that would identify every function exported or not ( that is a </a:t>
            </a:r>
            <a:r>
              <a:rPr lang="en-US" dirty="0">
                <a:solidFill>
                  <a:srgbClr val="C00000"/>
                </a:solidFill>
              </a:rPr>
              <a:t>VERY</a:t>
            </a:r>
            <a:r>
              <a:rPr lang="en-US" dirty="0"/>
              <a:t> big hint)</a:t>
            </a:r>
          </a:p>
          <a:p>
            <a:r>
              <a:rPr lang="en-US" dirty="0"/>
              <a:t>I have included the malware elf so you can explore more at you leisure </a:t>
            </a:r>
          </a:p>
          <a:p>
            <a:r>
              <a:rPr lang="en-US" dirty="0">
                <a:hlinkClick r:id="rId3"/>
              </a:rPr>
              <a:t>https://github.com/irdeto-hackwestern/connect.git</a:t>
            </a:r>
            <a:endParaRPr lang="en-US" dirty="0"/>
          </a:p>
          <a:p>
            <a:r>
              <a:rPr lang="en-US" dirty="0"/>
              <a:t>Feel free to contact me </a:t>
            </a:r>
            <a:r>
              <a:rPr lang="en-US" dirty="0">
                <a:hlinkClick r:id="rId4"/>
              </a:rPr>
              <a:t>pat.ford@Irdeto.com</a:t>
            </a:r>
            <a:endParaRPr lang="en-US" dirty="0"/>
          </a:p>
          <a:p>
            <a:r>
              <a:rPr lang="en-US" dirty="0"/>
              <a:t>I’ll be at the Irdeto table and free to talk after the </a:t>
            </a:r>
            <a:r>
              <a:rPr lang="en-US"/>
              <a:t>presentaton</a:t>
            </a:r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3B6C9AC-D4FD-497D-B0A2-CAA3E887DD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6169252"/>
              </p:ext>
            </p:extLst>
          </p:nvPr>
        </p:nvGraphicFramePr>
        <p:xfrm>
          <a:off x="98425" y="98425"/>
          <a:ext cx="174625" cy="23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Packager Shell Object" showAsIcon="1" r:id="rId5" imgW="173880" imgH="235080" progId="Package">
                  <p:embed/>
                </p:oleObj>
              </mc:Choice>
              <mc:Fallback>
                <p:oleObj name="Packager Shell Object" showAsIcon="1" r:id="rId5" imgW="173880" imgH="2350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174625" cy="234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8279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F1865-487B-4515-98D3-63C82ACBA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points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2B0604-D859-49FD-BB60-8D5336F4639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26CC3B-C108-443A-8B08-28C686299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 with the tools, Ida freeware, and </a:t>
            </a:r>
            <a:r>
              <a:rPr lang="en-US" dirty="0" err="1"/>
              <a:t>Ghidra</a:t>
            </a:r>
            <a:r>
              <a:rPr lang="en-US" dirty="0"/>
              <a:t> are good starting points</a:t>
            </a:r>
          </a:p>
          <a:p>
            <a:r>
              <a:rPr lang="en-US" dirty="0"/>
              <a:t>Try buying cheap IOT devices. I got an IOT light bulb for $15 and hacked it</a:t>
            </a:r>
          </a:p>
          <a:p>
            <a:r>
              <a:rPr lang="en-US" dirty="0"/>
              <a:t>Hacking tutorials </a:t>
            </a:r>
          </a:p>
          <a:p>
            <a:r>
              <a:rPr lang="en-US" dirty="0"/>
              <a:t>Learn Git, it is amazing what you can find</a:t>
            </a:r>
          </a:p>
          <a:p>
            <a:r>
              <a:rPr lang="en-US" dirty="0"/>
              <a:t>Join CTF websites and start collecting points, this is a good thing for job interviews</a:t>
            </a:r>
          </a:p>
          <a:p>
            <a:r>
              <a:rPr lang="en-US" dirty="0"/>
              <a:t>Have fun!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https://www.nsa.gov/resources/everyone/ghidra/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https://www.hex-rays.com/products/ida/support/download_freeware.shtml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5975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C6621-EE0A-41DD-898C-4E7C555A7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A11EA9-E4B2-4577-BDE5-45F81B9F358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0112EE-4717-4EEE-987D-3846F9ED3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I’m Pat, my official job title is Senior Reverse Engineer/ Security Analyst  ( That’s </a:t>
            </a:r>
            <a:r>
              <a:rPr lang="en-US" dirty="0" err="1"/>
              <a:t>corp</a:t>
            </a:r>
            <a:r>
              <a:rPr lang="en-US" dirty="0"/>
              <a:t> speak for a hacker)</a:t>
            </a:r>
          </a:p>
          <a:p>
            <a:pPr marL="0" indent="0">
              <a:buNone/>
            </a:pPr>
            <a:r>
              <a:rPr lang="en-US" dirty="0"/>
              <a:t>-&gt; I started hacking automotive ecus in the late 80s</a:t>
            </a:r>
          </a:p>
          <a:p>
            <a:pPr marL="0" indent="0">
              <a:buNone/>
            </a:pPr>
            <a:r>
              <a:rPr lang="en-US" dirty="0"/>
              <a:t>-&gt; I started building computers in the early 80’s</a:t>
            </a:r>
          </a:p>
          <a:p>
            <a:pPr marL="0" indent="0">
              <a:buNone/>
            </a:pPr>
            <a:r>
              <a:rPr lang="en-US" dirty="0"/>
              <a:t>-&gt; I started hardware hacking cars in 84</a:t>
            </a:r>
          </a:p>
          <a:p>
            <a:pPr marL="0" indent="0">
              <a:buNone/>
            </a:pPr>
            <a:r>
              <a:rPr lang="en-US" dirty="0"/>
              <a:t>	I rolled my first hacked car in 85 ( it may have been related to hacking)</a:t>
            </a:r>
          </a:p>
          <a:p>
            <a:pPr marL="0" indent="0">
              <a:buNone/>
            </a:pPr>
            <a:r>
              <a:rPr lang="en-US" dirty="0"/>
              <a:t>-&gt; I have an awesome job at a great company</a:t>
            </a:r>
          </a:p>
          <a:p>
            <a:pPr marL="0" indent="0">
              <a:buNone/>
            </a:pPr>
            <a:r>
              <a:rPr lang="en-US" dirty="0"/>
              <a:t>-&gt; I also get paid to blow things up!</a:t>
            </a:r>
          </a:p>
          <a:p>
            <a:pPr marL="0" indent="0">
              <a:buNone/>
            </a:pPr>
            <a:r>
              <a:rPr lang="en-US" dirty="0"/>
              <a:t>-&gt; I used to do mobile device malware analysis</a:t>
            </a:r>
          </a:p>
          <a:p>
            <a:pPr marL="0" indent="0">
              <a:buNone/>
            </a:pPr>
            <a:r>
              <a:rPr lang="en-US" dirty="0"/>
              <a:t>-&gt; I was a control system engineer at a super</a:t>
            </a:r>
          </a:p>
          <a:p>
            <a:pPr marL="0" indent="0">
              <a:buNone/>
            </a:pPr>
            <a:r>
              <a:rPr lang="en-US" dirty="0"/>
              <a:t>	sonic wind tunnel</a:t>
            </a:r>
          </a:p>
          <a:p>
            <a:pPr marL="0" indent="0">
              <a:buNone/>
            </a:pPr>
            <a:r>
              <a:rPr lang="en-US" dirty="0"/>
              <a:t>-&gt; I have a remarkable talent for getting into </a:t>
            </a:r>
          </a:p>
          <a:p>
            <a:pPr marL="0" indent="0">
              <a:buNone/>
            </a:pPr>
            <a:r>
              <a:rPr lang="en-US" dirty="0"/>
              <a:t>	trouble </a:t>
            </a:r>
          </a:p>
        </p:txBody>
      </p:sp>
      <p:pic>
        <p:nvPicPr>
          <p:cNvPr id="6" name="Picture 5" descr="A picture containing man, grass, person, outdoor&#10;&#10;Description automatically generated">
            <a:extLst>
              <a:ext uri="{FF2B5EF4-FFF2-40B4-BE49-F238E27FC236}">
                <a16:creationId xmlns:a16="http://schemas.microsoft.com/office/drawing/2014/main" id="{132D7C93-627F-4635-B48D-3C44C5AA9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738" y="2370703"/>
            <a:ext cx="4153262" cy="27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51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45308-AD36-4578-9FAB-A1B2883CE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91B15D-EF92-4901-A457-28046A38ECF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086117-74D6-4C63-9F0E-5987226D3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Photo on slide 2 (with permission) copyright </a:t>
            </a:r>
            <a:r>
              <a:rPr lang="en-US" dirty="0" err="1"/>
              <a:t>FeeGunn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https://www.feegunn.com/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091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83D85-3474-4539-B9D9-1CD5A515D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reverse engineer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B6379E-07FC-4145-9479-E0FC1611EB3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1FA698-8BA5-4B72-886C-1912EC175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Curiosity, most of the people I know in the field are curious about everything. They get a cool new tool and take it apart to see how it works</a:t>
            </a:r>
          </a:p>
          <a:p>
            <a:r>
              <a:rPr lang="en-US" dirty="0"/>
              <a:t>Can cross between hardware and software, and like it!</a:t>
            </a:r>
          </a:p>
          <a:p>
            <a:r>
              <a:rPr lang="en-US" dirty="0"/>
              <a:t>Get captured when in the zone (</a:t>
            </a:r>
            <a:r>
              <a:rPr lang="en-US" dirty="0" err="1"/>
              <a:t>hyperfocus</a:t>
            </a:r>
            <a:r>
              <a:rPr lang="en-US" dirty="0"/>
              <a:t>)</a:t>
            </a:r>
          </a:p>
          <a:p>
            <a:r>
              <a:rPr lang="en-US" dirty="0"/>
              <a:t>Enjoys a good puzzle</a:t>
            </a:r>
          </a:p>
          <a:p>
            <a:r>
              <a:rPr lang="en-US" dirty="0"/>
              <a:t>Knows many programing languages, especially C and can follow assembly</a:t>
            </a:r>
          </a:p>
          <a:p>
            <a:r>
              <a:rPr lang="en-US" dirty="0"/>
              <a:t>Reads FAST</a:t>
            </a:r>
          </a:p>
        </p:txBody>
      </p:sp>
    </p:spTree>
    <p:extLst>
      <p:ext uri="{BB962C8B-B14F-4D97-AF65-F5344CB8AC3E}">
        <p14:creationId xmlns:p14="http://schemas.microsoft.com/office/powerpoint/2010/main" val="364223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41C9B-E6E7-462C-854A-3C78A8195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</a:t>
            </a:r>
            <a:r>
              <a:rPr lang="en-US" dirty="0" err="1"/>
              <a:t>CyberSec</a:t>
            </a:r>
            <a:r>
              <a:rPr lang="en-US" dirty="0"/>
              <a:t> Analyst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4F37DD-2A59-4A21-9C9D-3880D221768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52BEC0-9074-41A9-BDAA-CAAF36F55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Likes to troll people</a:t>
            </a:r>
          </a:p>
          <a:p>
            <a:pPr lvl="1"/>
            <a:r>
              <a:rPr lang="en-US" dirty="0"/>
              <a:t>I love to make a device do the unexpected</a:t>
            </a:r>
          </a:p>
          <a:p>
            <a:r>
              <a:rPr lang="en-US" dirty="0"/>
              <a:t>Doesn’t worry about why an attacker wants access to a system</a:t>
            </a:r>
          </a:p>
          <a:p>
            <a:pPr lvl="1"/>
            <a:r>
              <a:rPr lang="en-US" dirty="0"/>
              <a:t>We don’t what an attacker might find useful so try to cover everything</a:t>
            </a:r>
          </a:p>
          <a:p>
            <a:pPr lvl="1"/>
            <a:r>
              <a:rPr lang="en-US" dirty="0"/>
              <a:t>Some attackers make want Homer Simpson to announce wind tunnel parameters</a:t>
            </a:r>
          </a:p>
          <a:p>
            <a:r>
              <a:rPr lang="en-US" dirty="0"/>
              <a:t>Vivid imagination</a:t>
            </a:r>
          </a:p>
          <a:p>
            <a:pPr lvl="1"/>
            <a:r>
              <a:rPr lang="en-US" dirty="0"/>
              <a:t>Be able to see weird uses of systems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295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65E66-4F12-46FE-9CF1-3DDECF59B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cover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1C00DB-2CCE-494B-97D4-02B02BC84F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1DAD72-35DA-4D03-ADDA-6C5AEE90D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in depth use of Ida Pro (freeware)</a:t>
            </a:r>
          </a:p>
          <a:p>
            <a:r>
              <a:rPr lang="en-US" dirty="0"/>
              <a:t>More use of strings info to narrow your searches for “bad stuff”</a:t>
            </a:r>
          </a:p>
          <a:p>
            <a:r>
              <a:rPr lang="en-US" dirty="0"/>
              <a:t>A real life example of malware reversing</a:t>
            </a:r>
          </a:p>
          <a:p>
            <a:r>
              <a:rPr lang="en-US" dirty="0"/>
              <a:t>The elf I’m looking at is from </a:t>
            </a:r>
            <a:r>
              <a:rPr lang="en-US" dirty="0" err="1"/>
              <a:t>Triada</a:t>
            </a:r>
            <a:r>
              <a:rPr lang="en-US" dirty="0"/>
              <a:t>, and was analyzed using methods introduced earlier.</a:t>
            </a:r>
          </a:p>
          <a:p>
            <a:r>
              <a:rPr lang="en-US" dirty="0"/>
              <a:t>My main tools for this was strings, Ida Pro, and Google.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467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B24C6-72F3-48EC-AF00-456284317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of file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F55AE-C6A8-4410-84A0-7B18283FCD5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20F46A-F219-4CCF-B355-14B5FFC65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Android application was referred to me for investigation</a:t>
            </a:r>
          </a:p>
          <a:p>
            <a:r>
              <a:rPr lang="en-US" dirty="0"/>
              <a:t>The APK turned out to be a new version of </a:t>
            </a:r>
            <a:r>
              <a:rPr lang="en-US" dirty="0" err="1"/>
              <a:t>Triada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( </a:t>
            </a:r>
            <a:r>
              <a:rPr lang="en-US" dirty="0">
                <a:hlinkClick r:id="rId2"/>
              </a:rPr>
              <a:t>https://www.kaspersky.com/blog/triada-trojan/11481/</a:t>
            </a:r>
            <a:r>
              <a:rPr lang="en-US" dirty="0"/>
              <a:t> )</a:t>
            </a:r>
          </a:p>
          <a:p>
            <a:pPr lvl="1"/>
            <a:r>
              <a:rPr lang="en-US" dirty="0"/>
              <a:t>This one was packed and protected to avoid detection</a:t>
            </a:r>
          </a:p>
          <a:p>
            <a:pPr lvl="1"/>
            <a:r>
              <a:rPr lang="en-US" dirty="0"/>
              <a:t>Criminals can be smart but generally a bit lazy, especially when it comes to </a:t>
            </a:r>
            <a:r>
              <a:rPr lang="en-US" dirty="0" err="1"/>
              <a:t>cybersec</a:t>
            </a:r>
            <a:endParaRPr lang="en-US" dirty="0"/>
          </a:p>
          <a:p>
            <a:pPr lvl="1"/>
            <a:r>
              <a:rPr lang="en-US" dirty="0"/>
              <a:t>Very poor code sanitation lead to positive identification and detection rules being written</a:t>
            </a:r>
          </a:p>
          <a:p>
            <a:pPr marL="274638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287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AFFD9-386E-4816-97D1-C68F9A114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Pass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7D616A-A4A9-44E3-83E9-71278D2CDDB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2" name="Content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495975BA-8428-4484-AAB6-C8C80FEF9D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63" y="657921"/>
            <a:ext cx="7661349" cy="4285554"/>
          </a:xfrm>
        </p:spPr>
      </p:pic>
    </p:spTree>
    <p:extLst>
      <p:ext uri="{BB962C8B-B14F-4D97-AF65-F5344CB8AC3E}">
        <p14:creationId xmlns:p14="http://schemas.microsoft.com/office/powerpoint/2010/main" val="1563312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2F7A6-C3E7-4690-AC61-3EF0B23B1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Did you see it??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523EDA-513C-49FA-B467-DC373C522FA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7A093E-E6E4-4B5B-82D4-A4E422FA9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107" y="817063"/>
            <a:ext cx="8327454" cy="4042496"/>
          </a:xfrm>
        </p:spPr>
        <p:txBody>
          <a:bodyPr/>
          <a:lstStyle/>
          <a:p>
            <a:r>
              <a:rPr lang="en-US" dirty="0"/>
              <a:t>Once again….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.text:0002FC6C off_2FC6C       DCD </a:t>
            </a:r>
            <a:r>
              <a:rPr lang="en-US" dirty="0" err="1"/>
              <a:t>aLoaderCompress</a:t>
            </a:r>
            <a:r>
              <a:rPr lang="en-US" dirty="0"/>
              <a:t> - 0x2FAEC</a:t>
            </a:r>
          </a:p>
          <a:p>
            <a:pPr marL="0" indent="0">
              <a:buNone/>
            </a:pPr>
            <a:r>
              <a:rPr lang="en-US" dirty="0"/>
              <a:t>	.text:0002FC6C                            ; DATA XREF: sub_2F8F8:loc_2FAE0↑r	.text:0002FC6C                            ; </a:t>
            </a:r>
            <a:r>
              <a:rPr lang="en-US" dirty="0">
                <a:solidFill>
                  <a:srgbClr val="C00000"/>
                </a:solidFill>
              </a:rPr>
              <a:t>"loader compression failed“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Lets look it up</a:t>
            </a:r>
          </a:p>
        </p:txBody>
      </p:sp>
    </p:spTree>
    <p:extLst>
      <p:ext uri="{BB962C8B-B14F-4D97-AF65-F5344CB8AC3E}">
        <p14:creationId xmlns:p14="http://schemas.microsoft.com/office/powerpoint/2010/main" val="2366622260"/>
      </p:ext>
    </p:extLst>
  </p:cSld>
  <p:clrMapOvr>
    <a:masterClrMapping/>
  </p:clrMapOvr>
</p:sld>
</file>

<file path=ppt/theme/theme1.xml><?xml version="1.0" encoding="utf-8"?>
<a:theme xmlns:a="http://schemas.openxmlformats.org/drawingml/2006/main" name="irdeto_template_v2">
  <a:themeElements>
    <a:clrScheme name="Custom 9m 1">
      <a:dk1>
        <a:srgbClr val="4C4C4C"/>
      </a:dk1>
      <a:lt1>
        <a:srgbClr val="FFFFFF"/>
      </a:lt1>
      <a:dk2>
        <a:srgbClr val="5D176A"/>
      </a:dk2>
      <a:lt2>
        <a:srgbClr val="4C4C4C"/>
      </a:lt2>
      <a:accent1>
        <a:srgbClr val="5D176A"/>
      </a:accent1>
      <a:accent2>
        <a:srgbClr val="494949"/>
      </a:accent2>
      <a:accent3>
        <a:srgbClr val="C7C7C7"/>
      </a:accent3>
      <a:accent4>
        <a:srgbClr val="0092D9"/>
      </a:accent4>
      <a:accent5>
        <a:srgbClr val="66C4F2"/>
      </a:accent5>
      <a:accent6>
        <a:srgbClr val="AEBF1E"/>
      </a:accent6>
      <a:hlink>
        <a:srgbClr val="4A1257"/>
      </a:hlink>
      <a:folHlink>
        <a:srgbClr val="9ADDF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rdeto_template_v2" id="{21EB0BD6-9617-2B4B-A0EF-35BA57F850E8}" vid="{A3EA3474-A650-6544-AD30-B0CBFD324A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irdeto_template_v2</Template>
  <TotalTime>4410</TotalTime>
  <Words>717</Words>
  <Application>Microsoft Office PowerPoint</Application>
  <PresentationFormat>On-screen Show (16:9)</PresentationFormat>
  <Paragraphs>101</Paragraphs>
  <Slides>14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Century Gothic</vt:lpstr>
      <vt:lpstr>Helvetica Light</vt:lpstr>
      <vt:lpstr>Wingdings</vt:lpstr>
      <vt:lpstr>irdeto_template_v2</vt:lpstr>
      <vt:lpstr>Package</vt:lpstr>
      <vt:lpstr>Intermediate Reverse Engineering </vt:lpstr>
      <vt:lpstr>Bio</vt:lpstr>
      <vt:lpstr>Credits</vt:lpstr>
      <vt:lpstr>What makes a good reverse engineer</vt:lpstr>
      <vt:lpstr>What makes a good CyberSec Analyst</vt:lpstr>
      <vt:lpstr>What we will cover</vt:lpstr>
      <vt:lpstr>Background of file</vt:lpstr>
      <vt:lpstr>First Pass</vt:lpstr>
      <vt:lpstr>Did you see it??</vt:lpstr>
      <vt:lpstr>Google can be your friend</vt:lpstr>
      <vt:lpstr>Found Source Code</vt:lpstr>
      <vt:lpstr>How does this help?</vt:lpstr>
      <vt:lpstr>Next steps</vt:lpstr>
      <vt:lpstr>Starting points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Intermediate Reverse Engineering </dc:title>
  <dc:creator>Pat Ford</dc:creator>
  <cp:lastModifiedBy>Pat Ford</cp:lastModifiedBy>
  <cp:revision>19</cp:revision>
  <dcterms:created xsi:type="dcterms:W3CDTF">2019-11-20T16:08:52Z</dcterms:created>
  <dcterms:modified xsi:type="dcterms:W3CDTF">2019-11-23T17:39:26Z</dcterms:modified>
</cp:coreProperties>
</file>